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12"/>
  </p:notesMasterIdLst>
  <p:sldIdLst>
    <p:sldId id="256" r:id="rId5"/>
    <p:sldId id="275" r:id="rId6"/>
    <p:sldId id="257" r:id="rId7"/>
    <p:sldId id="283" r:id="rId8"/>
    <p:sldId id="278" r:id="rId9"/>
    <p:sldId id="284" r:id="rId10"/>
    <p:sldId id="260" r:id="rId11"/>
  </p:sldIdLst>
  <p:sldSz cx="12192000" cy="6858000"/>
  <p:notesSz cx="6858000" cy="9144000"/>
  <p:embeddedFontLst>
    <p:embeddedFont>
      <p:font typeface="Bradley Hand ITC" panose="03070402050302030203" pitchFamily="66" charset="0"/>
      <p:regular r:id="rId13"/>
    </p:embeddedFont>
    <p:embeddedFont>
      <p:font typeface="Cambria" panose="02040503050406030204" pitchFamily="18" charset="0"/>
      <p:regular r:id="rId14"/>
      <p:bold r:id="rId15"/>
      <p:italic r:id="rId16"/>
      <p:boldItalic r:id="rId17"/>
    </p:embeddedFont>
    <p:embeddedFont>
      <p:font typeface="Century Gothic" panose="020B050202020202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9" roundtripDataSignature="AMtx7mhnxOY59zXZ+LEoo9SMvaxr+SVmL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B6D511-8CD9-4989-8D24-D42C91FCCEBC}" v="49" dt="2020-03-20T05:24:30.6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506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9" Type="http://customschemas.google.com/relationships/presentationmetadata" Target="metadata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font" Target="fonts/font7.fntdata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43" Type="http://schemas.openxmlformats.org/officeDocument/2006/relationships/tableStyles" Target="tableStyles.xml"/></Relationships>
</file>

<file path=ppt/media/image1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438716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0"/>
          <p:cNvSpPr txBox="1"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0"/>
          <p:cNvSpPr txBox="1"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420"/>
              </a:spcBef>
              <a:spcAft>
                <a:spcPts val="0"/>
              </a:spcAft>
              <a:buSzPts val="1680"/>
              <a:buNone/>
              <a:defRPr sz="2100">
                <a:solidFill>
                  <a:srgbClr val="0F486F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4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8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112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20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0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0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3" name="Google Shape;23;p20"/>
          <p:cNvCxnSpPr/>
          <p:nvPr/>
        </p:nvCxnSpPr>
        <p:spPr>
          <a:xfrm flipH="1">
            <a:off x="8228012" y="8467"/>
            <a:ext cx="3810000" cy="38100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20"/>
          <p:cNvCxnSpPr/>
          <p:nvPr/>
        </p:nvCxnSpPr>
        <p:spPr>
          <a:xfrm flipH="1">
            <a:off x="6108170" y="91545"/>
            <a:ext cx="6080655" cy="6080655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" name="Google Shape;25;p20"/>
          <p:cNvCxnSpPr/>
          <p:nvPr/>
        </p:nvCxnSpPr>
        <p:spPr>
          <a:xfrm flipH="1">
            <a:off x="7235825" y="228600"/>
            <a:ext cx="4953000" cy="49530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" name="Google Shape;26;p20"/>
          <p:cNvCxnSpPr/>
          <p:nvPr/>
        </p:nvCxnSpPr>
        <p:spPr>
          <a:xfrm flipH="1">
            <a:off x="7335837" y="32278"/>
            <a:ext cx="4852989" cy="4852989"/>
          </a:xfrm>
          <a:prstGeom prst="straightConnector1">
            <a:avLst/>
          </a:prstGeom>
          <a:noFill/>
          <a:ln w="317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" name="Google Shape;27;p20"/>
          <p:cNvCxnSpPr/>
          <p:nvPr/>
        </p:nvCxnSpPr>
        <p:spPr>
          <a:xfrm flipH="1">
            <a:off x="7845426" y="609601"/>
            <a:ext cx="4343399" cy="4343399"/>
          </a:xfrm>
          <a:prstGeom prst="straightConnector1">
            <a:avLst/>
          </a:prstGeom>
          <a:noFill/>
          <a:ln w="317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9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9"/>
          <p:cNvSpPr>
            <a:spLocks noGrp="1"/>
          </p:cNvSpPr>
          <p:nvPr>
            <p:ph type="pic" idx="2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noFill/>
          <a:ln w="15875" cap="flat" cmpd="sng">
            <a:solidFill>
              <a:schemeClr val="l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2" name="Google Shape;82;p29"/>
          <p:cNvSpPr txBox="1">
            <a:spLocks noGrp="1"/>
          </p:cNvSpPr>
          <p:nvPr>
            <p:ph type="body" idx="1"/>
          </p:nvPr>
        </p:nvSpPr>
        <p:spPr>
          <a:xfrm>
            <a:off x="914402" y="3843867"/>
            <a:ext cx="830421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SzPts val="1280"/>
              <a:buFont typeface="Century Gothic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Font typeface="Century Gothic"/>
              <a:buNone/>
              <a:defRPr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Font typeface="Century Gothic"/>
              <a:buNone/>
              <a:defRPr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83" name="Google Shape;83;p29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9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9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0"/>
          <p:cNvSpPr txBox="1"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30"/>
          <p:cNvSpPr txBox="1"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30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0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0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1"/>
          <p:cNvSpPr txBox="1"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1"/>
          <p:cNvSpPr txBox="1">
            <a:spLocks noGrp="1"/>
          </p:cNvSpPr>
          <p:nvPr>
            <p:ph type="body" idx="1"/>
          </p:nvPr>
        </p:nvSpPr>
        <p:spPr>
          <a:xfrm>
            <a:off x="1446212" y="3429000"/>
            <a:ext cx="8534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Font typeface="Century Gothic"/>
              <a:buNone/>
              <a:defRPr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Font typeface="Century Gothic"/>
              <a:buNone/>
              <a:defRPr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95" name="Google Shape;95;p31"/>
          <p:cNvSpPr txBox="1">
            <a:spLocks noGrp="1"/>
          </p:cNvSpPr>
          <p:nvPr>
            <p:ph type="body" idx="2"/>
          </p:nvPr>
        </p:nvSpPr>
        <p:spPr>
          <a:xfrm>
            <a:off x="684213" y="4301067"/>
            <a:ext cx="8534400" cy="1684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31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31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1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9" name="Google Shape;99;p31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100" name="Google Shape;100;p3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2"/>
          <p:cNvSpPr txBox="1"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32"/>
          <p:cNvSpPr txBox="1"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32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32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32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Name Card">
  <p:cSld name="Quote Name Card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3"/>
          <p:cNvSpPr txBox="1"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33"/>
          <p:cNvSpPr txBox="1">
            <a:spLocks noGrp="1"/>
          </p:cNvSpPr>
          <p:nvPr>
            <p:ph type="body" idx="1"/>
          </p:nvPr>
        </p:nvSpPr>
        <p:spPr>
          <a:xfrm>
            <a:off x="684212" y="3928534"/>
            <a:ext cx="8534401" cy="10498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192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10" name="Google Shape;110;p33"/>
          <p:cNvSpPr txBox="1">
            <a:spLocks noGrp="1"/>
          </p:cNvSpPr>
          <p:nvPr>
            <p:ph type="body" idx="2"/>
          </p:nvPr>
        </p:nvSpPr>
        <p:spPr>
          <a:xfrm>
            <a:off x="684211" y="4978400"/>
            <a:ext cx="8534401" cy="1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33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33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33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4" name="Google Shape;114;p3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115" name="Google Shape;115;p33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ue or False">
  <p:cSld name="True or False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4"/>
          <p:cNvSpPr txBox="1"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34"/>
          <p:cNvSpPr txBox="1">
            <a:spLocks noGrp="1"/>
          </p:cNvSpPr>
          <p:nvPr>
            <p:ph type="body" idx="1"/>
          </p:nvPr>
        </p:nvSpPr>
        <p:spPr>
          <a:xfrm>
            <a:off x="684212" y="3928534"/>
            <a:ext cx="85344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192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19" name="Google Shape;119;p34"/>
          <p:cNvSpPr txBox="1">
            <a:spLocks noGrp="1"/>
          </p:cNvSpPr>
          <p:nvPr>
            <p:ph type="body" idx="2"/>
          </p:nvPr>
        </p:nvSpPr>
        <p:spPr>
          <a:xfrm>
            <a:off x="684211" y="4766732"/>
            <a:ext cx="8534401" cy="1227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34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34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34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5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35"/>
          <p:cNvSpPr txBox="1">
            <a:spLocks noGrp="1"/>
          </p:cNvSpPr>
          <p:nvPr>
            <p:ph type="body" idx="1"/>
          </p:nvPr>
        </p:nvSpPr>
        <p:spPr>
          <a:xfrm rot="5400000">
            <a:off x="3143778" y="-1773767"/>
            <a:ext cx="3615267" cy="85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26" name="Google Shape;126;p35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35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35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6"/>
          <p:cNvSpPr txBox="1">
            <a:spLocks noGrp="1"/>
          </p:cNvSpPr>
          <p:nvPr>
            <p:ph type="title"/>
          </p:nvPr>
        </p:nvSpPr>
        <p:spPr>
          <a:xfrm rot="5400000">
            <a:off x="7427912" y="1943100"/>
            <a:ext cx="4572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36"/>
          <p:cNvSpPr txBox="1">
            <a:spLocks noGrp="1"/>
          </p:cNvSpPr>
          <p:nvPr>
            <p:ph type="body" idx="1"/>
          </p:nvPr>
        </p:nvSpPr>
        <p:spPr>
          <a:xfrm rot="5400000">
            <a:off x="1943100" y="-571500"/>
            <a:ext cx="5308600" cy="78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32" name="Google Shape;132;p36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36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36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1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31" name="Google Shape;31;p21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1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1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2"/>
          <p:cNvSpPr txBox="1"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22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2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2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3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3"/>
          <p:cNvSpPr txBox="1">
            <a:spLocks noGrp="1"/>
          </p:cNvSpPr>
          <p:nvPr>
            <p:ph type="body" idx="1"/>
          </p:nvPr>
        </p:nvSpPr>
        <p:spPr>
          <a:xfrm>
            <a:off x="684211" y="685800"/>
            <a:ext cx="4937655" cy="3615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43" name="Google Shape;43;p23"/>
          <p:cNvSpPr txBox="1">
            <a:spLocks noGrp="1"/>
          </p:cNvSpPr>
          <p:nvPr>
            <p:ph type="body" idx="2"/>
          </p:nvPr>
        </p:nvSpPr>
        <p:spPr>
          <a:xfrm>
            <a:off x="5808133" y="685801"/>
            <a:ext cx="4934479" cy="3615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44" name="Google Shape;44;p23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3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3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4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4"/>
          <p:cNvSpPr txBox="1"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2240"/>
              <a:buNone/>
              <a:defRPr sz="28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24"/>
          <p:cNvSpPr txBox="1">
            <a:spLocks noGrp="1"/>
          </p:cNvSpPr>
          <p:nvPr>
            <p:ph type="body" idx="2"/>
          </p:nvPr>
        </p:nvSpPr>
        <p:spPr>
          <a:xfrm>
            <a:off x="684211" y="1270529"/>
            <a:ext cx="4937655" cy="3030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51" name="Google Shape;51;p24"/>
          <p:cNvSpPr txBox="1">
            <a:spLocks noGrp="1"/>
          </p:cNvSpPr>
          <p:nvPr>
            <p:ph type="body" idx="3"/>
          </p:nvPr>
        </p:nvSpPr>
        <p:spPr>
          <a:xfrm>
            <a:off x="6079066" y="685800"/>
            <a:ext cx="4665134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2240"/>
              <a:buNone/>
              <a:defRPr sz="28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24"/>
          <p:cNvSpPr txBox="1">
            <a:spLocks noGrp="1"/>
          </p:cNvSpPr>
          <p:nvPr>
            <p:ph type="body" idx="4"/>
          </p:nvPr>
        </p:nvSpPr>
        <p:spPr>
          <a:xfrm>
            <a:off x="5806545" y="1262062"/>
            <a:ext cx="4929188" cy="3030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53" name="Google Shape;53;p24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4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4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5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5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5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6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6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7"/>
          <p:cNvSpPr txBox="1">
            <a:spLocks noGrp="1"/>
          </p:cNvSpPr>
          <p:nvPr>
            <p:ph type="body" idx="1"/>
          </p:nvPr>
        </p:nvSpPr>
        <p:spPr>
          <a:xfrm>
            <a:off x="684212" y="685800"/>
            <a:ext cx="5943601" cy="53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68" name="Google Shape;68;p27"/>
          <p:cNvSpPr txBox="1">
            <a:spLocks noGrp="1"/>
          </p:cNvSpPr>
          <p:nvPr>
            <p:ph type="body" idx="2"/>
          </p:nvPr>
        </p:nvSpPr>
        <p:spPr>
          <a:xfrm>
            <a:off x="7085012" y="2209799"/>
            <a:ext cx="3657600" cy="2091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SzPts val="128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27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8"/>
          <p:cNvSpPr txBox="1"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8"/>
          <p:cNvSpPr>
            <a:spLocks noGrp="1"/>
          </p:cNvSpPr>
          <p:nvPr>
            <p:ph type="pic" idx="2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noFill/>
          <a:ln w="15875" cap="flat" cmpd="sng">
            <a:solidFill>
              <a:schemeClr val="l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5" name="Google Shape;75;p28"/>
          <p:cNvSpPr txBox="1">
            <a:spLocks noGrp="1"/>
          </p:cNvSpPr>
          <p:nvPr>
            <p:ph type="body" idx="1"/>
          </p:nvPr>
        </p:nvSpPr>
        <p:spPr>
          <a:xfrm>
            <a:off x="4722812" y="2777066"/>
            <a:ext cx="6021388" cy="2048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76" name="Google Shape;76;p28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8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8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62D2EF"/>
            </a:gs>
            <a:gs pos="10000">
              <a:srgbClr val="62D2EF"/>
            </a:gs>
            <a:gs pos="100000">
              <a:srgbClr val="05578D"/>
            </a:gs>
          </a:gsLst>
          <a:lin ang="61200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9"/>
          <p:cNvGrpSpPr/>
          <p:nvPr/>
        </p:nvGrpSpPr>
        <p:grpSpPr>
          <a:xfrm>
            <a:off x="9206969" y="2963333"/>
            <a:ext cx="2981859" cy="3208867"/>
            <a:chOff x="9206969" y="2963333"/>
            <a:chExt cx="2981859" cy="3208867"/>
          </a:xfrm>
        </p:grpSpPr>
        <p:cxnSp>
          <p:nvCxnSpPr>
            <p:cNvPr id="7" name="Google Shape;7;p19"/>
            <p:cNvCxnSpPr/>
            <p:nvPr/>
          </p:nvCxnSpPr>
          <p:spPr>
            <a:xfrm flipH="1">
              <a:off x="11276012" y="2963333"/>
              <a:ext cx="912814" cy="912812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" name="Google Shape;8;p19"/>
            <p:cNvCxnSpPr/>
            <p:nvPr/>
          </p:nvCxnSpPr>
          <p:spPr>
            <a:xfrm flipH="1">
              <a:off x="9206969" y="3190344"/>
              <a:ext cx="2981857" cy="2981856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" name="Google Shape;9;p19"/>
            <p:cNvCxnSpPr/>
            <p:nvPr/>
          </p:nvCxnSpPr>
          <p:spPr>
            <a:xfrm flipH="1">
              <a:off x="10292292" y="3285067"/>
              <a:ext cx="1896534" cy="1896533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" name="Google Shape;10;p19"/>
            <p:cNvCxnSpPr/>
            <p:nvPr/>
          </p:nvCxnSpPr>
          <p:spPr>
            <a:xfrm flipH="1">
              <a:off x="10443103" y="3131080"/>
              <a:ext cx="1745722" cy="174572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" name="Google Shape;11;p19"/>
            <p:cNvCxnSpPr/>
            <p:nvPr/>
          </p:nvCxnSpPr>
          <p:spPr>
            <a:xfrm flipH="1">
              <a:off x="10918826" y="3683001"/>
              <a:ext cx="1270001" cy="1269999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2" name="Google Shape;12;p19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19"/>
          <p:cNvSpPr txBox="1"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3302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" name="Google Shape;14;p19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5" name="Google Shape;15;p19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6" name="Google Shape;16;p19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13" Type="http://schemas.openxmlformats.org/officeDocument/2006/relationships/image" Target="../media/image16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12" Type="http://schemas.openxmlformats.org/officeDocument/2006/relationships/image" Target="../media/image15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11" Type="http://schemas.openxmlformats.org/officeDocument/2006/relationships/image" Target="../media/image14.emf"/><Relationship Id="rId5" Type="http://schemas.openxmlformats.org/officeDocument/2006/relationships/image" Target="../media/image8.emf"/><Relationship Id="rId15" Type="http://schemas.openxmlformats.org/officeDocument/2006/relationships/image" Target="../media/image18.emf"/><Relationship Id="rId10" Type="http://schemas.openxmlformats.org/officeDocument/2006/relationships/image" Target="../media/image13.emf"/><Relationship Id="rId4" Type="http://schemas.openxmlformats.org/officeDocument/2006/relationships/image" Target="../media/image7.emf"/><Relationship Id="rId9" Type="http://schemas.openxmlformats.org/officeDocument/2006/relationships/image" Target="../media/image12.emf"/><Relationship Id="rId14" Type="http://schemas.openxmlformats.org/officeDocument/2006/relationships/image" Target="../media/image1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5" Type="http://schemas.openxmlformats.org/officeDocument/2006/relationships/image" Target="../media/image16.emf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"/>
          <p:cNvSpPr txBox="1"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</a:pPr>
            <a:r>
              <a:rPr lang="en-US" dirty="0"/>
              <a:t>WINTECH.COM</a:t>
            </a:r>
            <a:endParaRPr dirty="0"/>
          </a:p>
        </p:txBody>
      </p:sp>
      <p:sp>
        <p:nvSpPr>
          <p:cNvPr id="140" name="Google Shape;140;p1"/>
          <p:cNvSpPr txBox="1">
            <a:spLocks noGrp="1"/>
          </p:cNvSpPr>
          <p:nvPr>
            <p:ph type="subTitle" idx="1"/>
          </p:nvPr>
        </p:nvSpPr>
        <p:spPr>
          <a:xfrm>
            <a:off x="552426" y="4021667"/>
            <a:ext cx="6400800" cy="2031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CA" sz="2400" b="1" dirty="0">
                <a:solidFill>
                  <a:schemeClr val="lt1"/>
                </a:solidFill>
              </a:rPr>
              <a:t>Travel Experts Design Presentation </a:t>
            </a:r>
            <a:endParaRPr sz="1800" dirty="0">
              <a:solidFill>
                <a:schemeClr val="lt1"/>
              </a:solidFill>
            </a:endParaRPr>
          </a:p>
        </p:txBody>
      </p:sp>
      <p:pic>
        <p:nvPicPr>
          <p:cNvPr id="141" name="Google Shape;141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77433" y="452986"/>
            <a:ext cx="1664709" cy="1498624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42" name="Google Shape;142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238287" y="4887323"/>
            <a:ext cx="1783526" cy="166211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43" name="Google Shape;143;p1"/>
          <p:cNvSpPr/>
          <p:nvPr/>
        </p:nvSpPr>
        <p:spPr>
          <a:xfrm>
            <a:off x="520698" y="2853266"/>
            <a:ext cx="4876800" cy="778933"/>
          </a:xfrm>
          <a:prstGeom prst="bracePair">
            <a:avLst/>
          </a:prstGeom>
          <a:noFill/>
          <a:ln w="28575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44" name="Google Shape;144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907058" y="3094555"/>
            <a:ext cx="1984773" cy="1498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060545" y="2482862"/>
            <a:ext cx="1785363" cy="1361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D76F508-434C-460A-B6F7-930AD44C4CC8}"/>
              </a:ext>
            </a:extLst>
          </p:cNvPr>
          <p:cNvSpPr/>
          <p:nvPr/>
        </p:nvSpPr>
        <p:spPr>
          <a:xfrm>
            <a:off x="178842" y="803073"/>
            <a:ext cx="8852107" cy="14400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DA29C112-15C5-492D-AD88-522658567E76}"/>
              </a:ext>
            </a:extLst>
          </p:cNvPr>
          <p:cNvSpPr/>
          <p:nvPr/>
        </p:nvSpPr>
        <p:spPr>
          <a:xfrm>
            <a:off x="150088" y="2326023"/>
            <a:ext cx="8852106" cy="14400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FC6E6CCB-AC07-4BE0-B90A-141F374F43DA}"/>
              </a:ext>
            </a:extLst>
          </p:cNvPr>
          <p:cNvSpPr/>
          <p:nvPr/>
        </p:nvSpPr>
        <p:spPr>
          <a:xfrm>
            <a:off x="178842" y="3816093"/>
            <a:ext cx="8852106" cy="14400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54151389-669C-4632-86BD-B6B6F9CA4EE5}"/>
              </a:ext>
            </a:extLst>
          </p:cNvPr>
          <p:cNvSpPr/>
          <p:nvPr/>
        </p:nvSpPr>
        <p:spPr>
          <a:xfrm>
            <a:off x="198924" y="5320821"/>
            <a:ext cx="8852106" cy="14400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68" name="Google Shape;168;p4"/>
          <p:cNvSpPr txBox="1">
            <a:spLocks noGrp="1"/>
          </p:cNvSpPr>
          <p:nvPr>
            <p:ph type="ctrTitle"/>
          </p:nvPr>
        </p:nvSpPr>
        <p:spPr>
          <a:xfrm>
            <a:off x="3399867" y="-71203"/>
            <a:ext cx="8001000" cy="867834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</a:pPr>
            <a:r>
              <a:rPr lang="en-US" dirty="0"/>
              <a:t>Team &amp; Tasks</a:t>
            </a:r>
            <a:endParaRPr dirty="0"/>
          </a:p>
        </p:txBody>
      </p:sp>
      <p:sp>
        <p:nvSpPr>
          <p:cNvPr id="169" name="Google Shape;169;p4"/>
          <p:cNvSpPr txBox="1">
            <a:spLocks noGrp="1"/>
          </p:cNvSpPr>
          <p:nvPr>
            <p:ph type="subTitle" idx="1"/>
          </p:nvPr>
        </p:nvSpPr>
        <p:spPr>
          <a:xfrm>
            <a:off x="979220" y="2228848"/>
            <a:ext cx="7313948" cy="1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0"/>
              <a:buNone/>
            </a:pPr>
            <a:endParaRPr dirty="0"/>
          </a:p>
          <a:p>
            <a:pPr marL="0" lvl="0" indent="0" algn="l" rtl="0"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680"/>
              <a:buNone/>
            </a:pPr>
            <a:endParaRPr dirty="0"/>
          </a:p>
        </p:txBody>
      </p:sp>
      <p:pic>
        <p:nvPicPr>
          <p:cNvPr id="172" name="Google Shape;172;p4"/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 l="10577" r="4813" b="4010"/>
          <a:stretch/>
        </p:blipFill>
        <p:spPr>
          <a:xfrm>
            <a:off x="331597" y="2725285"/>
            <a:ext cx="864000" cy="872360"/>
          </a:xfrm>
          <a:prstGeom prst="rect">
            <a:avLst/>
          </a:prstGeom>
          <a:noFill/>
          <a:ln>
            <a:noFill/>
          </a:ln>
          <a:effectLst>
            <a:outerShdw blurRad="50800" dist="241300" dir="2700000" algn="tl" rotWithShape="0">
              <a:prstClr val="black">
                <a:alpha val="60000"/>
              </a:prstClr>
            </a:outerShdw>
          </a:effectLst>
        </p:spPr>
      </p:pic>
      <p:pic>
        <p:nvPicPr>
          <p:cNvPr id="15" name="Google Shape;171;p4">
            <a:extLst>
              <a:ext uri="{FF2B5EF4-FFF2-40B4-BE49-F238E27FC236}">
                <a16:creationId xmlns:a16="http://schemas.microsoft.com/office/drawing/2014/main" id="{E29829F2-F582-43F3-8D64-C18F1392C624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alphaModFix/>
          </a:blip>
          <a:srcRect l="11716" r="11895"/>
          <a:stretch/>
        </p:blipFill>
        <p:spPr>
          <a:xfrm>
            <a:off x="331597" y="5738177"/>
            <a:ext cx="864000" cy="864000"/>
          </a:xfrm>
          <a:prstGeom prst="rect">
            <a:avLst/>
          </a:prstGeom>
          <a:noFill/>
          <a:ln>
            <a:noFill/>
          </a:ln>
          <a:effectLst>
            <a:outerShdw blurRad="50800" dist="241300" dir="2700000" algn="tl" rotWithShape="0">
              <a:prstClr val="black">
                <a:alpha val="60000"/>
              </a:prstClr>
            </a:outerShdw>
          </a:effectLst>
        </p:spPr>
      </p:pic>
      <p:pic>
        <p:nvPicPr>
          <p:cNvPr id="16" name="Google Shape;174;p4">
            <a:extLst>
              <a:ext uri="{FF2B5EF4-FFF2-40B4-BE49-F238E27FC236}">
                <a16:creationId xmlns:a16="http://schemas.microsoft.com/office/drawing/2014/main" id="{5F6FD6CB-0BF5-4C7F-B4E4-A1923C77BE5B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5">
            <a:alphaModFix/>
          </a:blip>
          <a:srcRect l="11396" r="11432"/>
          <a:stretch/>
        </p:blipFill>
        <p:spPr>
          <a:xfrm>
            <a:off x="366177" y="4221451"/>
            <a:ext cx="864000" cy="864000"/>
          </a:xfrm>
          <a:prstGeom prst="rect">
            <a:avLst/>
          </a:prstGeom>
          <a:noFill/>
          <a:ln>
            <a:noFill/>
          </a:ln>
          <a:effectLst>
            <a:outerShdw blurRad="50800" dist="241300" dir="2700000" algn="tl" rotWithShape="0">
              <a:prstClr val="black">
                <a:alpha val="60000"/>
              </a:prstClr>
            </a:outerShdw>
          </a:effectLst>
        </p:spPr>
      </p:pic>
      <p:pic>
        <p:nvPicPr>
          <p:cNvPr id="17" name="Google Shape;176;p4">
            <a:extLst>
              <a:ext uri="{FF2B5EF4-FFF2-40B4-BE49-F238E27FC236}">
                <a16:creationId xmlns:a16="http://schemas.microsoft.com/office/drawing/2014/main" id="{532B680F-3458-4DBE-ABC6-11871865B744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6">
            <a:alphaModFix/>
          </a:blip>
          <a:srcRect l="7505" t="4242" r="5781" b="4559"/>
          <a:stretch/>
        </p:blipFill>
        <p:spPr>
          <a:xfrm>
            <a:off x="353545" y="1238213"/>
            <a:ext cx="889265" cy="866606"/>
          </a:xfrm>
          <a:prstGeom prst="rect">
            <a:avLst/>
          </a:prstGeom>
          <a:noFill/>
          <a:ln>
            <a:noFill/>
          </a:ln>
          <a:effectLst>
            <a:outerShdw blurRad="50800" dist="241300" dir="2700000" algn="tl" rotWithShape="0">
              <a:prstClr val="black">
                <a:alpha val="60000"/>
              </a:prstClr>
            </a:outerShdw>
            <a:softEdge rad="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22BB3D-17B1-4E97-9E1A-CD04C0B708BB}"/>
              </a:ext>
            </a:extLst>
          </p:cNvPr>
          <p:cNvSpPr txBox="1"/>
          <p:nvPr/>
        </p:nvSpPr>
        <p:spPr>
          <a:xfrm>
            <a:off x="331597" y="812787"/>
            <a:ext cx="1456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>
                <a:latin typeface="Bradley Hand ITC" panose="03070402050302030203" pitchFamily="66" charset="0"/>
              </a:rPr>
              <a:t>Irada</a:t>
            </a:r>
            <a:r>
              <a:rPr lang="en-CA" sz="2400" b="1" dirty="0">
                <a:latin typeface="Bradley Hand ITC" panose="03070402050302030203" pitchFamily="66" charset="0"/>
              </a:rPr>
              <a:t>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E2D3971-7435-4F07-9871-57A36546C898}"/>
              </a:ext>
            </a:extLst>
          </p:cNvPr>
          <p:cNvSpPr txBox="1"/>
          <p:nvPr/>
        </p:nvSpPr>
        <p:spPr>
          <a:xfrm>
            <a:off x="1672621" y="2503431"/>
            <a:ext cx="66694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latin typeface="Cambria" panose="02040503050406030204" pitchFamily="18" charset="0"/>
                <a:ea typeface="Cambria" panose="02040503050406030204" pitchFamily="18" charset="0"/>
              </a:rPr>
              <a:t>Dynamic agent/agency form generation/Order Form submission/Contact Form submission, DB connection scripting editing/collaboration with front end editing, project pitch slides &amp; consolidation of presentation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2B7CEFE-4DA6-44F1-B412-8BB2CCE14A5C}"/>
              </a:ext>
            </a:extLst>
          </p:cNvPr>
          <p:cNvSpPr txBox="1"/>
          <p:nvPr/>
        </p:nvSpPr>
        <p:spPr>
          <a:xfrm>
            <a:off x="1745323" y="1001742"/>
            <a:ext cx="56170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latin typeface="Cambria" panose="02040503050406030204" pitchFamily="18" charset="0"/>
                <a:ea typeface="Cambria" panose="02040503050406030204" pitchFamily="18" charset="0"/>
              </a:rPr>
              <a:t>DB modification/integration, scripting dynamic registration  dynamic package gallery connection (pug), Dynamic agent/agency form generation, front-end editing, project pitch ppt slides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2AF162E-7F7F-4E98-A829-4DF7CFBF89ED}"/>
              </a:ext>
            </a:extLst>
          </p:cNvPr>
          <p:cNvSpPr txBox="1"/>
          <p:nvPr/>
        </p:nvSpPr>
        <p:spPr>
          <a:xfrm>
            <a:off x="1745323" y="3968420"/>
            <a:ext cx="59170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latin typeface="Cambria" panose="02040503050406030204" pitchFamily="18" charset="0"/>
                <a:ea typeface="Cambria" panose="02040503050406030204" pitchFamily="18" charset="0"/>
              </a:rPr>
              <a:t>Front end build, html framework for index/registration/contact/gallery pages, html validation, </a:t>
            </a:r>
            <a:r>
              <a:rPr lang="en-CA" sz="1800" dirty="0" err="1">
                <a:latin typeface="Cambria" panose="02040503050406030204" pitchFamily="18" charset="0"/>
                <a:ea typeface="Cambria" panose="02040503050406030204" pitchFamily="18" charset="0"/>
              </a:rPr>
              <a:t>js</a:t>
            </a:r>
            <a:r>
              <a:rPr lang="en-CA" sz="1800" dirty="0">
                <a:latin typeface="Cambria" panose="02040503050406030204" pitchFamily="18" charset="0"/>
                <a:ea typeface="Cambria" panose="02040503050406030204" pitchFamily="18" charset="0"/>
              </a:rPr>
              <a:t> home page gallery, front end editing, project pitch slides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7F8A28D-7866-413B-AD5F-B7EA1F4CA26C}"/>
              </a:ext>
            </a:extLst>
          </p:cNvPr>
          <p:cNvSpPr txBox="1"/>
          <p:nvPr/>
        </p:nvSpPr>
        <p:spPr>
          <a:xfrm>
            <a:off x="366177" y="3779851"/>
            <a:ext cx="1456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>
                <a:latin typeface="Bradley Hand ITC" panose="03070402050302030203" pitchFamily="66" charset="0"/>
              </a:rPr>
              <a:t>Anas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1BF0006-5344-45A7-9147-5AE84D6BF6A0}"/>
              </a:ext>
            </a:extLst>
          </p:cNvPr>
          <p:cNvSpPr txBox="1"/>
          <p:nvPr/>
        </p:nvSpPr>
        <p:spPr>
          <a:xfrm>
            <a:off x="251178" y="2293317"/>
            <a:ext cx="1456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>
                <a:latin typeface="Bradley Hand ITC" panose="03070402050302030203" pitchFamily="66" charset="0"/>
              </a:rPr>
              <a:t>Karim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CE1D01F-9CE3-4F97-9F54-FD3B2779A072}"/>
              </a:ext>
            </a:extLst>
          </p:cNvPr>
          <p:cNvSpPr txBox="1"/>
          <p:nvPr/>
        </p:nvSpPr>
        <p:spPr>
          <a:xfrm>
            <a:off x="331596" y="5306163"/>
            <a:ext cx="1456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>
                <a:latin typeface="Bradley Hand ITC" panose="03070402050302030203" pitchFamily="66" charset="0"/>
              </a:rPr>
              <a:t>Colin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1466C61-3835-467D-8409-3BF6E57EC371}"/>
              </a:ext>
            </a:extLst>
          </p:cNvPr>
          <p:cNvSpPr txBox="1"/>
          <p:nvPr/>
        </p:nvSpPr>
        <p:spPr>
          <a:xfrm>
            <a:off x="1787679" y="5416663"/>
            <a:ext cx="59170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latin typeface="Cambria" panose="02040503050406030204" pitchFamily="18" charset="0"/>
                <a:ea typeface="Cambria" panose="02040503050406030204" pitchFamily="18" charset="0"/>
              </a:rPr>
              <a:t>Front end support, html/</a:t>
            </a:r>
            <a:r>
              <a:rPr lang="en-CA" sz="1800" dirty="0" err="1">
                <a:latin typeface="Cambria" panose="02040503050406030204" pitchFamily="18" charset="0"/>
                <a:ea typeface="Cambria" panose="02040503050406030204" pitchFamily="18" charset="0"/>
              </a:rPr>
              <a:t>css</a:t>
            </a:r>
            <a:r>
              <a:rPr lang="en-CA" sz="1800" dirty="0">
                <a:latin typeface="Cambria" panose="02040503050406030204" pitchFamily="18" charset="0"/>
                <a:ea typeface="Cambria" panose="02040503050406030204" pitchFamily="18" charset="0"/>
              </a:rPr>
              <a:t> editing for registration/gallery pages, scrum admin, project pitch slides, project summary slides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6EF6888-FD57-4E39-ABDC-602FF08062EC}"/>
              </a:ext>
            </a:extLst>
          </p:cNvPr>
          <p:cNvSpPr/>
          <p:nvPr/>
        </p:nvSpPr>
        <p:spPr>
          <a:xfrm>
            <a:off x="283487" y="1314925"/>
            <a:ext cx="11657501" cy="525468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51" name="Google Shape;151;p2"/>
          <p:cNvSpPr txBox="1">
            <a:spLocks noGrp="1"/>
          </p:cNvSpPr>
          <p:nvPr>
            <p:ph type="ctrTitle"/>
          </p:nvPr>
        </p:nvSpPr>
        <p:spPr>
          <a:xfrm>
            <a:off x="3012185" y="-39504"/>
            <a:ext cx="8001000" cy="867834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</a:pPr>
            <a:r>
              <a:rPr lang="en-US" cap="none" dirty="0"/>
              <a:t>Project Objective</a:t>
            </a:r>
            <a:endParaRPr dirty="0"/>
          </a:p>
        </p:txBody>
      </p:sp>
      <p:sp>
        <p:nvSpPr>
          <p:cNvPr id="152" name="Google Shape;152;p2"/>
          <p:cNvSpPr txBox="1">
            <a:spLocks noGrp="1"/>
          </p:cNvSpPr>
          <p:nvPr>
            <p:ph type="subTitle" idx="1"/>
          </p:nvPr>
        </p:nvSpPr>
        <p:spPr>
          <a:xfrm>
            <a:off x="736637" y="1175568"/>
            <a:ext cx="10751200" cy="3772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3622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0"/>
              <a:buFont typeface="Noto Sans Symbols"/>
              <a:buNone/>
            </a:pPr>
            <a:endParaRPr sz="2000" dirty="0">
              <a:solidFill>
                <a:schemeClr val="tx1"/>
              </a:solidFill>
              <a:latin typeface="+mj-lt"/>
            </a:endParaRPr>
          </a:p>
          <a:p>
            <a:pPr marL="0" lvl="0" indent="0" algn="l" rtl="0">
              <a:lnSpc>
                <a:spcPct val="15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680"/>
            </a:pPr>
            <a:r>
              <a:rPr lang="en-US" sz="2400" dirty="0">
                <a:solidFill>
                  <a:schemeClr val="tx1"/>
                </a:solidFill>
                <a:latin typeface="+mj-lt"/>
              </a:rPr>
              <a:t>This project aimed to provide a full website-DB package for Travel Experts</a:t>
            </a:r>
          </a:p>
          <a:p>
            <a:pPr marL="0" lvl="0" indent="0" rtl="0">
              <a:lnSpc>
                <a:spcPct val="15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680"/>
            </a:pPr>
            <a:r>
              <a:rPr lang="en-US" sz="2400" dirty="0">
                <a:solidFill>
                  <a:schemeClr val="tx1"/>
                </a:solidFill>
                <a:latin typeface="+mj-lt"/>
              </a:rPr>
              <a:t>Main objectives</a:t>
            </a:r>
          </a:p>
          <a:p>
            <a:pPr marL="800100" lvl="1" indent="-342900" algn="l">
              <a:lnSpc>
                <a:spcPct val="150000"/>
              </a:lnSpc>
              <a:spcBef>
                <a:spcPts val="1020"/>
              </a:spcBef>
              <a:buClr>
                <a:schemeClr val="dk1"/>
              </a:buClr>
              <a:buSzPts val="168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Visually engaging, encourages the client to explore the website</a:t>
            </a:r>
          </a:p>
          <a:p>
            <a:pPr marL="800100" lvl="1" indent="-342900" algn="l">
              <a:lnSpc>
                <a:spcPct val="150000"/>
              </a:lnSpc>
              <a:spcBef>
                <a:spcPts val="1020"/>
              </a:spcBef>
              <a:buClr>
                <a:schemeClr val="dk1"/>
              </a:buClr>
              <a:buSzPts val="168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Utilizes skills learned to date to create a responsive website linked a MySQL database. Key components:</a:t>
            </a:r>
          </a:p>
          <a:p>
            <a:pPr marL="1200150" lvl="2" indent="-285750" algn="l">
              <a:lnSpc>
                <a:spcPct val="150000"/>
              </a:lnSpc>
              <a:spcBef>
                <a:spcPts val="1020"/>
              </a:spcBef>
              <a:buClr>
                <a:schemeClr val="dk1"/>
              </a:buClr>
              <a:buSzPts val="168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 Dynamically populated vacation packages gallery</a:t>
            </a:r>
          </a:p>
          <a:p>
            <a:pPr marL="1657350" lvl="3" indent="-285750" algn="l">
              <a:lnSpc>
                <a:spcPct val="150000"/>
              </a:lnSpc>
              <a:spcBef>
                <a:spcPts val="1020"/>
              </a:spcBef>
              <a:buClr>
                <a:schemeClr val="dk1"/>
              </a:buClr>
              <a:buSzPts val="168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Order/Registration page that validates &amp; populates client &amp; booking date to the DB</a:t>
            </a:r>
          </a:p>
          <a:p>
            <a:pPr marL="1200150" lvl="2" indent="-285750" algn="l">
              <a:lnSpc>
                <a:spcPct val="150000"/>
              </a:lnSpc>
              <a:spcBef>
                <a:spcPts val="1020"/>
              </a:spcBef>
              <a:buClr>
                <a:schemeClr val="dk1"/>
              </a:buClr>
              <a:buSzPts val="168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Dynamically populated contact information page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4E0A7E6-8266-45EE-869F-ABC0885C1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797" y="5262957"/>
            <a:ext cx="1535990" cy="1064414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6C368CC3-105D-47EC-8A9F-FAC6580C940E}"/>
              </a:ext>
            </a:extLst>
          </p:cNvPr>
          <p:cNvGrpSpPr/>
          <p:nvPr/>
        </p:nvGrpSpPr>
        <p:grpSpPr>
          <a:xfrm>
            <a:off x="657624" y="1829201"/>
            <a:ext cx="1528784" cy="1059420"/>
            <a:chOff x="1026722" y="1891334"/>
            <a:chExt cx="1528784" cy="1059420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2457DE1-3B19-4019-A16B-D2A11F3FC7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26722" y="1891334"/>
              <a:ext cx="1528784" cy="105942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E033834-8956-4B48-A42F-42B59AF230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62030" y="2200475"/>
              <a:ext cx="641370" cy="681208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8423CF6-2835-4943-B8B6-216F3C74616E}"/>
              </a:ext>
            </a:extLst>
          </p:cNvPr>
          <p:cNvGrpSpPr/>
          <p:nvPr/>
        </p:nvGrpSpPr>
        <p:grpSpPr>
          <a:xfrm>
            <a:off x="6960674" y="30949"/>
            <a:ext cx="3608018" cy="2246769"/>
            <a:chOff x="6494832" y="30949"/>
            <a:chExt cx="3608018" cy="2246769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6E2623C-D362-4B7E-8802-2083B4370133}"/>
                </a:ext>
              </a:extLst>
            </p:cNvPr>
            <p:cNvSpPr txBox="1"/>
            <p:nvPr/>
          </p:nvSpPr>
          <p:spPr>
            <a:xfrm>
              <a:off x="6494832" y="30949"/>
              <a:ext cx="3608018" cy="2246769"/>
            </a:xfrm>
            <a:prstGeom prst="rect">
              <a:avLst/>
            </a:prstGeom>
            <a:noFill/>
            <a:ln>
              <a:solidFill>
                <a:schemeClr val="dk1"/>
              </a:solidFill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2894238"/>
                        <a:gd name="connsiteY0" fmla="*/ 0 h 2246769"/>
                        <a:gd name="connsiteX1" fmla="*/ 2894238 w 2894238"/>
                        <a:gd name="connsiteY1" fmla="*/ 0 h 2246769"/>
                        <a:gd name="connsiteX2" fmla="*/ 2894238 w 2894238"/>
                        <a:gd name="connsiteY2" fmla="*/ 2246769 h 2246769"/>
                        <a:gd name="connsiteX3" fmla="*/ 0 w 2894238"/>
                        <a:gd name="connsiteY3" fmla="*/ 2246769 h 2246769"/>
                        <a:gd name="connsiteX4" fmla="*/ 0 w 2894238"/>
                        <a:gd name="connsiteY4" fmla="*/ 0 h 22467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894238" h="2246769" extrusionOk="0">
                          <a:moveTo>
                            <a:pt x="0" y="0"/>
                          </a:moveTo>
                          <a:cubicBezTo>
                            <a:pt x="690489" y="118645"/>
                            <a:pt x="1938259" y="116012"/>
                            <a:pt x="2894238" y="0"/>
                          </a:cubicBezTo>
                          <a:cubicBezTo>
                            <a:pt x="2761356" y="629768"/>
                            <a:pt x="2979189" y="1685603"/>
                            <a:pt x="2894238" y="2246769"/>
                          </a:cubicBezTo>
                          <a:cubicBezTo>
                            <a:pt x="2240719" y="2381369"/>
                            <a:pt x="851956" y="2089573"/>
                            <a:pt x="0" y="2246769"/>
                          </a:cubicBezTo>
                          <a:cubicBezTo>
                            <a:pt x="-20187" y="1576725"/>
                            <a:pt x="-152480" y="99515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CA" sz="2000" b="1" dirty="0">
                  <a:latin typeface="Century Gothic" panose="020B0502020202020204" pitchFamily="34" charset="0"/>
                  <a:cs typeface="Calibri Light" panose="020F0302020204030204" pitchFamily="34" charset="0"/>
                </a:rPr>
                <a:t>Code Elements</a:t>
              </a:r>
            </a:p>
            <a:p>
              <a:pPr marL="342900" lvl="3" indent="-342900">
                <a:buFont typeface="Arial" panose="020B0604020202020204" pitchFamily="34" charset="0"/>
                <a:buChar char="•"/>
              </a:pPr>
              <a:r>
                <a:rPr lang="en-CA" sz="2000" b="1" dirty="0">
                  <a:latin typeface="Century Gothic" panose="020B0502020202020204" pitchFamily="34" charset="0"/>
                  <a:cs typeface="Calibri Light" panose="020F0302020204030204" pitchFamily="34" charset="0"/>
                </a:rPr>
                <a:t>html</a:t>
              </a:r>
            </a:p>
            <a:p>
              <a:pPr marL="342900" lvl="3" indent="-342900">
                <a:buFont typeface="Arial" panose="020B0604020202020204" pitchFamily="34" charset="0"/>
                <a:buChar char="•"/>
              </a:pPr>
              <a:r>
                <a:rPr lang="en-CA" sz="2000" b="1" dirty="0" err="1">
                  <a:latin typeface="Century Gothic" panose="020B0502020202020204" pitchFamily="34" charset="0"/>
                  <a:cs typeface="Calibri Light" panose="020F0302020204030204" pitchFamily="34" charset="0"/>
                </a:rPr>
                <a:t>css</a:t>
              </a:r>
              <a:endParaRPr lang="en-CA" sz="2000" b="1" dirty="0">
                <a:latin typeface="Century Gothic" panose="020B0502020202020204" pitchFamily="34" charset="0"/>
                <a:cs typeface="Calibri Light" panose="020F0302020204030204" pitchFamily="34" charset="0"/>
              </a:endParaRPr>
            </a:p>
            <a:p>
              <a:pPr marL="342900" lvl="3" indent="-342900">
                <a:buFont typeface="Arial" panose="020B0604020202020204" pitchFamily="34" charset="0"/>
                <a:buChar char="•"/>
              </a:pPr>
              <a:r>
                <a:rPr lang="en-CA" sz="2000" b="1" dirty="0">
                  <a:latin typeface="Century Gothic" panose="020B0502020202020204" pitchFamily="34" charset="0"/>
                  <a:cs typeface="Calibri Light" panose="020F0302020204030204" pitchFamily="34" charset="0"/>
                </a:rPr>
                <a:t>Java Script</a:t>
              </a:r>
            </a:p>
            <a:p>
              <a:pPr marL="342900" lvl="3" indent="-342900">
                <a:buFont typeface="Arial" panose="020B0604020202020204" pitchFamily="34" charset="0"/>
                <a:buChar char="•"/>
              </a:pPr>
              <a:r>
                <a:rPr lang="en-CA" sz="2000" b="1" dirty="0">
                  <a:latin typeface="Century Gothic" panose="020B0502020202020204" pitchFamily="34" charset="0"/>
                  <a:cs typeface="Calibri Light" panose="020F0302020204030204" pitchFamily="34" charset="0"/>
                </a:rPr>
                <a:t>Image files</a:t>
              </a:r>
            </a:p>
            <a:p>
              <a:pPr marL="342900" lvl="3" indent="-342900">
                <a:buFont typeface="Arial" panose="020B0604020202020204" pitchFamily="34" charset="0"/>
                <a:buChar char="•"/>
              </a:pPr>
              <a:r>
                <a:rPr lang="en-CA" sz="2000" b="1" dirty="0">
                  <a:latin typeface="Century Gothic" panose="020B0502020202020204" pitchFamily="34" charset="0"/>
                  <a:cs typeface="Calibri Light" panose="020F0302020204030204" pitchFamily="34" charset="0"/>
                </a:rPr>
                <a:t>Node.js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n-CA" sz="2000" b="1" dirty="0">
                <a:latin typeface="Century Gothic" panose="020B0502020202020204" pitchFamily="34" charset="0"/>
                <a:cs typeface="Calibri Light" panose="020F0302020204030204" pitchFamily="34" charset="0"/>
              </a:endParaRP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398FFD7-124F-45B1-AC66-35ED5123C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939240" y="1509784"/>
              <a:ext cx="540000" cy="500869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26DBAE7-D0CC-4249-975F-F1F3160B11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91500" y="188215"/>
              <a:ext cx="540000" cy="50087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73FD5E5-8363-4C85-BF70-9E48FE0206B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640425" y="879677"/>
              <a:ext cx="540000" cy="50087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22ECA47-1E03-46AE-8A42-D75D2FEB74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34640" y="903899"/>
              <a:ext cx="540000" cy="50087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2471962-0E5E-48DB-B5A8-53F4DBACE73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180425" y="191764"/>
              <a:ext cx="540000" cy="500869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5881858B-2F63-482E-97EF-C21A4938E9B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90956" y="4990190"/>
            <a:ext cx="582187" cy="54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ADAF5A5-3B38-4881-9153-FC3F17CEE22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21692" y="5567287"/>
            <a:ext cx="582187" cy="540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766522E-5AD4-4AC6-8E0B-D016C4FF0EC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62923" y="4187340"/>
            <a:ext cx="308610" cy="33528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F578489-F4A4-4673-AE66-3125870E5EA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00375" y="570823"/>
            <a:ext cx="563619" cy="58351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6D7396B-1EAB-496F-AAD8-2D952684C71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405082" y="5532564"/>
            <a:ext cx="885173" cy="114551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</p:pic>
      <p:grpSp>
        <p:nvGrpSpPr>
          <p:cNvPr id="66" name="Group 65">
            <a:extLst>
              <a:ext uri="{FF2B5EF4-FFF2-40B4-BE49-F238E27FC236}">
                <a16:creationId xmlns:a16="http://schemas.microsoft.com/office/drawing/2014/main" id="{8C6B7024-2C2E-49F7-897A-692D8B2F83F0}"/>
              </a:ext>
            </a:extLst>
          </p:cNvPr>
          <p:cNvGrpSpPr/>
          <p:nvPr/>
        </p:nvGrpSpPr>
        <p:grpSpPr>
          <a:xfrm>
            <a:off x="5307431" y="3523089"/>
            <a:ext cx="1535990" cy="1319691"/>
            <a:chOff x="5193131" y="3256389"/>
            <a:chExt cx="1535990" cy="1319691"/>
          </a:xfrm>
        </p:grpSpPr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A0C18A06-F7CF-4558-9669-5910EC8E2E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93131" y="3256389"/>
              <a:ext cx="1535990" cy="1064414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6D9E4A9-3895-42FD-B19A-C4C74BDE76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896814" y="3540404"/>
              <a:ext cx="730487" cy="730487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B93BF7C-0394-4460-9BC0-F0AED79EB5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5655676" y="4240800"/>
              <a:ext cx="335280" cy="33528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ADF53E59-0C23-4517-ADBD-9A19EA1EB9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292947" y="4240800"/>
              <a:ext cx="300990" cy="33528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7AEB65B-40B3-4965-872E-9E76B85696BB}"/>
              </a:ext>
            </a:extLst>
          </p:cNvPr>
          <p:cNvSpPr txBox="1"/>
          <p:nvPr/>
        </p:nvSpPr>
        <p:spPr>
          <a:xfrm>
            <a:off x="1481232" y="1418484"/>
            <a:ext cx="2156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latin typeface="Century Gothic" panose="020B0502020202020204" pitchFamily="34" charset="0"/>
                <a:cs typeface="Calibri Light" panose="020F0302020204030204" pitchFamily="34" charset="0"/>
              </a:rPr>
              <a:t>Home Page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58C8452-735E-4E89-B495-75DB5DB4EBD0}"/>
              </a:ext>
            </a:extLst>
          </p:cNvPr>
          <p:cNvSpPr txBox="1"/>
          <p:nvPr/>
        </p:nvSpPr>
        <p:spPr>
          <a:xfrm>
            <a:off x="869435" y="141744"/>
            <a:ext cx="1547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latin typeface="Century Gothic" panose="020B0502020202020204" pitchFamily="34" charset="0"/>
                <a:cs typeface="Calibri Light" panose="020F0302020204030204" pitchFamily="34" charset="0"/>
              </a:rPr>
              <a:t>Client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FE61E62F-B5CF-49DE-BB0A-CE0CFE41B88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81232" y="2160644"/>
            <a:ext cx="705176" cy="654076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FFF792E5-93C6-44B2-9899-2F5DE5F57BFD}"/>
              </a:ext>
            </a:extLst>
          </p:cNvPr>
          <p:cNvGrpSpPr/>
          <p:nvPr/>
        </p:nvGrpSpPr>
        <p:grpSpPr>
          <a:xfrm>
            <a:off x="657624" y="3526694"/>
            <a:ext cx="1535991" cy="1064414"/>
            <a:chOff x="650416" y="2973917"/>
            <a:chExt cx="1535991" cy="106441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7A54721-E671-4103-97B7-5BB4569F47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0416" y="2973917"/>
              <a:ext cx="1535991" cy="1064414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236EA4C-F98D-47AD-891E-8F8F13E47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328804" y="3290312"/>
              <a:ext cx="470380" cy="436294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F26DB349-B969-4ABE-A746-DEB9E7CE3E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716027" y="3294683"/>
              <a:ext cx="470380" cy="436294"/>
            </a:xfrm>
            <a:prstGeom prst="rect">
              <a:avLst/>
            </a:prstGeom>
          </p:spPr>
        </p:pic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1FCF6C4F-ECD5-45B3-B444-CCF12F4D10BA}"/>
              </a:ext>
            </a:extLst>
          </p:cNvPr>
          <p:cNvSpPr txBox="1"/>
          <p:nvPr/>
        </p:nvSpPr>
        <p:spPr>
          <a:xfrm>
            <a:off x="2254184" y="3577443"/>
            <a:ext cx="26265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View package info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Select package to order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6F28E82-CD8C-46E6-859C-E08417B03A97}"/>
              </a:ext>
            </a:extLst>
          </p:cNvPr>
          <p:cNvSpPr txBox="1"/>
          <p:nvPr/>
        </p:nvSpPr>
        <p:spPr>
          <a:xfrm>
            <a:off x="8764683" y="4697678"/>
            <a:ext cx="18921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b="1" dirty="0">
                <a:latin typeface="Century Gothic" panose="020B0502020202020204" pitchFamily="34" charset="0"/>
                <a:cs typeface="Calibri Light" panose="020F0302020204030204" pitchFamily="34" charset="0"/>
              </a:rPr>
              <a:t>Travel Experts DB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9C14183-18EC-403A-8F22-112107244209}"/>
              </a:ext>
            </a:extLst>
          </p:cNvPr>
          <p:cNvSpPr txBox="1"/>
          <p:nvPr/>
        </p:nvSpPr>
        <p:spPr>
          <a:xfrm>
            <a:off x="1282184" y="4911417"/>
            <a:ext cx="2156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latin typeface="Century Gothic" panose="020B0502020202020204" pitchFamily="34" charset="0"/>
                <a:cs typeface="Calibri Light" panose="020F0302020204030204" pitchFamily="34" charset="0"/>
              </a:rPr>
              <a:t>Contacts Page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C272170-32DD-42FD-A3FD-F39EA7D9404F}"/>
              </a:ext>
            </a:extLst>
          </p:cNvPr>
          <p:cNvSpPr txBox="1"/>
          <p:nvPr/>
        </p:nvSpPr>
        <p:spPr>
          <a:xfrm>
            <a:off x="1481232" y="3063880"/>
            <a:ext cx="2156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latin typeface="Century Gothic" panose="020B0502020202020204" pitchFamily="34" charset="0"/>
                <a:cs typeface="Calibri Light" panose="020F0302020204030204" pitchFamily="34" charset="0"/>
              </a:rPr>
              <a:t>Packages Page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6EE64A4-AD19-4018-B186-CABE32A9E5F4}"/>
              </a:ext>
            </a:extLst>
          </p:cNvPr>
          <p:cNvSpPr txBox="1"/>
          <p:nvPr/>
        </p:nvSpPr>
        <p:spPr>
          <a:xfrm>
            <a:off x="2385738" y="1946792"/>
            <a:ext cx="26265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Nav links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Gallery by Region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F533EB0-55AA-43A0-8452-4B6F6C19D2A8}"/>
              </a:ext>
            </a:extLst>
          </p:cNvPr>
          <p:cNvSpPr txBox="1"/>
          <p:nvPr/>
        </p:nvSpPr>
        <p:spPr>
          <a:xfrm>
            <a:off x="5623954" y="3060326"/>
            <a:ext cx="29731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latin typeface="Century Gothic" panose="020B0502020202020204" pitchFamily="34" charset="0"/>
                <a:cs typeface="Calibri Light" panose="020F0302020204030204" pitchFamily="34" charset="0"/>
              </a:rPr>
              <a:t>Registration Page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C9C6FCA-D1F1-4F53-8A87-1344E899BA3D}"/>
              </a:ext>
            </a:extLst>
          </p:cNvPr>
          <p:cNvSpPr txBox="1"/>
          <p:nvPr/>
        </p:nvSpPr>
        <p:spPr>
          <a:xfrm>
            <a:off x="6855556" y="3470078"/>
            <a:ext cx="30822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Customer info  entry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Returning Customer Login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Form Validation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Date Validation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385EA8E-D85D-4F12-ABA0-4FEBBC5276AC}"/>
              </a:ext>
            </a:extLst>
          </p:cNvPr>
          <p:cNvSpPr txBox="1"/>
          <p:nvPr/>
        </p:nvSpPr>
        <p:spPr>
          <a:xfrm>
            <a:off x="6355614" y="5050662"/>
            <a:ext cx="26265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Customer info form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438DC09-97E9-4F5B-A07A-C0DD5FE9DAFD}"/>
              </a:ext>
            </a:extLst>
          </p:cNvPr>
          <p:cNvSpPr txBox="1"/>
          <p:nvPr/>
        </p:nvSpPr>
        <p:spPr>
          <a:xfrm>
            <a:off x="6430744" y="5616623"/>
            <a:ext cx="26265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Booking Form</a:t>
            </a:r>
          </a:p>
        </p:txBody>
      </p:sp>
      <p:sp>
        <p:nvSpPr>
          <p:cNvPr id="51" name="Arrow: Down 50">
            <a:extLst>
              <a:ext uri="{FF2B5EF4-FFF2-40B4-BE49-F238E27FC236}">
                <a16:creationId xmlns:a16="http://schemas.microsoft.com/office/drawing/2014/main" id="{F70D4647-C049-4F32-8A82-ECDFE0ED1285}"/>
              </a:ext>
            </a:extLst>
          </p:cNvPr>
          <p:cNvSpPr/>
          <p:nvPr/>
        </p:nvSpPr>
        <p:spPr>
          <a:xfrm>
            <a:off x="1200150" y="1215741"/>
            <a:ext cx="226867" cy="5951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2" name="Arrow: Bent 51">
            <a:extLst>
              <a:ext uri="{FF2B5EF4-FFF2-40B4-BE49-F238E27FC236}">
                <a16:creationId xmlns:a16="http://schemas.microsoft.com/office/drawing/2014/main" id="{AD631E19-5CB1-4D44-B3D3-1C9D132B4EC0}"/>
              </a:ext>
            </a:extLst>
          </p:cNvPr>
          <p:cNvSpPr/>
          <p:nvPr/>
        </p:nvSpPr>
        <p:spPr>
          <a:xfrm rot="10800000" flipH="1">
            <a:off x="250953" y="2642689"/>
            <a:ext cx="481343" cy="342458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53" name="Arrow: Down 52">
            <a:extLst>
              <a:ext uri="{FF2B5EF4-FFF2-40B4-BE49-F238E27FC236}">
                <a16:creationId xmlns:a16="http://schemas.microsoft.com/office/drawing/2014/main" id="{89B1A5A2-9FF9-4F47-915A-DF1EE5B57470}"/>
              </a:ext>
            </a:extLst>
          </p:cNvPr>
          <p:cNvSpPr/>
          <p:nvPr/>
        </p:nvSpPr>
        <p:spPr>
          <a:xfrm rot="16200000">
            <a:off x="389452" y="3890166"/>
            <a:ext cx="266596" cy="3374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Arrow: Bent 53">
            <a:extLst>
              <a:ext uri="{FF2B5EF4-FFF2-40B4-BE49-F238E27FC236}">
                <a16:creationId xmlns:a16="http://schemas.microsoft.com/office/drawing/2014/main" id="{751D59C0-C5DC-421F-A797-9619122BA733}"/>
              </a:ext>
            </a:extLst>
          </p:cNvPr>
          <p:cNvSpPr/>
          <p:nvPr/>
        </p:nvSpPr>
        <p:spPr>
          <a:xfrm>
            <a:off x="259769" y="2160644"/>
            <a:ext cx="425365" cy="48204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56" name="Arrow: Down 55">
            <a:extLst>
              <a:ext uri="{FF2B5EF4-FFF2-40B4-BE49-F238E27FC236}">
                <a16:creationId xmlns:a16="http://schemas.microsoft.com/office/drawing/2014/main" id="{00D8CB83-4A59-44E4-9C90-E9BA64C69E5F}"/>
              </a:ext>
            </a:extLst>
          </p:cNvPr>
          <p:cNvSpPr/>
          <p:nvPr/>
        </p:nvSpPr>
        <p:spPr>
          <a:xfrm rot="16200000">
            <a:off x="4818843" y="3586873"/>
            <a:ext cx="226867" cy="5951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7" name="Arrow: Bent 56">
            <a:extLst>
              <a:ext uri="{FF2B5EF4-FFF2-40B4-BE49-F238E27FC236}">
                <a16:creationId xmlns:a16="http://schemas.microsoft.com/office/drawing/2014/main" id="{2208BA9D-91BF-424C-A9CA-A4FA199E639E}"/>
              </a:ext>
            </a:extLst>
          </p:cNvPr>
          <p:cNvSpPr/>
          <p:nvPr/>
        </p:nvSpPr>
        <p:spPr>
          <a:xfrm rot="10800000" flipH="1">
            <a:off x="5485281" y="4936069"/>
            <a:ext cx="481343" cy="112020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58" name="Arrow: Down 57">
            <a:extLst>
              <a:ext uri="{FF2B5EF4-FFF2-40B4-BE49-F238E27FC236}">
                <a16:creationId xmlns:a16="http://schemas.microsoft.com/office/drawing/2014/main" id="{2E24F426-0779-49C2-82A1-D578EF2012E3}"/>
              </a:ext>
            </a:extLst>
          </p:cNvPr>
          <p:cNvSpPr/>
          <p:nvPr/>
        </p:nvSpPr>
        <p:spPr>
          <a:xfrm rot="16200000">
            <a:off x="5658153" y="5027721"/>
            <a:ext cx="262636" cy="39106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9" name="Arrow: Down 58">
            <a:extLst>
              <a:ext uri="{FF2B5EF4-FFF2-40B4-BE49-F238E27FC236}">
                <a16:creationId xmlns:a16="http://schemas.microsoft.com/office/drawing/2014/main" id="{56E65B34-539E-45FF-84B7-3FB043EE5F6B}"/>
              </a:ext>
            </a:extLst>
          </p:cNvPr>
          <p:cNvSpPr/>
          <p:nvPr/>
        </p:nvSpPr>
        <p:spPr>
          <a:xfrm rot="16200000">
            <a:off x="8646314" y="4961312"/>
            <a:ext cx="226867" cy="5951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Arrow: Bent 59">
            <a:extLst>
              <a:ext uri="{FF2B5EF4-FFF2-40B4-BE49-F238E27FC236}">
                <a16:creationId xmlns:a16="http://schemas.microsoft.com/office/drawing/2014/main" id="{34E15E5C-82A2-4E02-A777-86619B2986D5}"/>
              </a:ext>
            </a:extLst>
          </p:cNvPr>
          <p:cNvSpPr/>
          <p:nvPr/>
        </p:nvSpPr>
        <p:spPr>
          <a:xfrm rot="5400000" flipH="1" flipV="1">
            <a:off x="5298764" y="2914882"/>
            <a:ext cx="482479" cy="727651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061FC65-96ED-4C27-93CE-868E24355103}"/>
              </a:ext>
            </a:extLst>
          </p:cNvPr>
          <p:cNvSpPr txBox="1"/>
          <p:nvPr/>
        </p:nvSpPr>
        <p:spPr>
          <a:xfrm>
            <a:off x="2229516" y="5531275"/>
            <a:ext cx="22282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Agency Contact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Agent Contact</a:t>
            </a:r>
          </a:p>
        </p:txBody>
      </p:sp>
      <p:sp>
        <p:nvSpPr>
          <p:cNvPr id="64" name="Arrow: Bent 63">
            <a:extLst>
              <a:ext uri="{FF2B5EF4-FFF2-40B4-BE49-F238E27FC236}">
                <a16:creationId xmlns:a16="http://schemas.microsoft.com/office/drawing/2014/main" id="{7E06042D-C519-409E-A133-C5EC3A6A457C}"/>
              </a:ext>
            </a:extLst>
          </p:cNvPr>
          <p:cNvSpPr/>
          <p:nvPr/>
        </p:nvSpPr>
        <p:spPr>
          <a:xfrm flipH="1">
            <a:off x="4194816" y="4327889"/>
            <a:ext cx="486212" cy="2396640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67" name="Arrow: Down 66">
            <a:extLst>
              <a:ext uri="{FF2B5EF4-FFF2-40B4-BE49-F238E27FC236}">
                <a16:creationId xmlns:a16="http://schemas.microsoft.com/office/drawing/2014/main" id="{3EC579AF-A352-4C65-AAA0-F35C175B3ABE}"/>
              </a:ext>
            </a:extLst>
          </p:cNvPr>
          <p:cNvSpPr/>
          <p:nvPr/>
        </p:nvSpPr>
        <p:spPr>
          <a:xfrm rot="16200000">
            <a:off x="8652664" y="5513762"/>
            <a:ext cx="226867" cy="5951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1" name="Google Shape;151;p2">
            <a:extLst>
              <a:ext uri="{FF2B5EF4-FFF2-40B4-BE49-F238E27FC236}">
                <a16:creationId xmlns:a16="http://schemas.microsoft.com/office/drawing/2014/main" id="{A7DD248F-99D8-458E-8E5A-25E030599E66}"/>
              </a:ext>
            </a:extLst>
          </p:cNvPr>
          <p:cNvSpPr txBox="1">
            <a:spLocks/>
          </p:cNvSpPr>
          <p:nvPr/>
        </p:nvSpPr>
        <p:spPr>
          <a:xfrm>
            <a:off x="3012185" y="-39504"/>
            <a:ext cx="3831236" cy="867834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800"/>
            </a:pPr>
            <a:r>
              <a:rPr lang="en-US" dirty="0"/>
              <a:t>Process Flow/UX</a:t>
            </a:r>
          </a:p>
        </p:txBody>
      </p:sp>
    </p:spTree>
    <p:extLst>
      <p:ext uri="{BB962C8B-B14F-4D97-AF65-F5344CB8AC3E}">
        <p14:creationId xmlns:p14="http://schemas.microsoft.com/office/powerpoint/2010/main" val="707078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167C2-D181-47B0-A217-35E685F39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733" y="-307054"/>
            <a:ext cx="8534400" cy="1507067"/>
          </a:xfrm>
        </p:spPr>
        <p:txBody>
          <a:bodyPr/>
          <a:lstStyle/>
          <a:p>
            <a:r>
              <a:rPr lang="en-CA" dirty="0"/>
              <a:t>From Concept to Implementation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9A3267-ACEE-4556-BC45-464A02B60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572" y="996448"/>
            <a:ext cx="4353001" cy="2759580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C2DA152A-1D88-4841-994E-1EEC2F10D614}"/>
              </a:ext>
            </a:extLst>
          </p:cNvPr>
          <p:cNvSpPr/>
          <p:nvPr/>
        </p:nvSpPr>
        <p:spPr>
          <a:xfrm>
            <a:off x="5346084" y="2272920"/>
            <a:ext cx="331959" cy="432304"/>
          </a:xfrm>
          <a:prstGeom prst="rightArrow">
            <a:avLst/>
          </a:prstGeom>
          <a:solidFill>
            <a:schemeClr val="bg2">
              <a:lumMod val="90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2F77ED42-B936-4480-A1ED-44C65DB5B2F4}"/>
              </a:ext>
            </a:extLst>
          </p:cNvPr>
          <p:cNvSpPr/>
          <p:nvPr/>
        </p:nvSpPr>
        <p:spPr>
          <a:xfrm rot="10800000">
            <a:off x="1325042" y="2332705"/>
            <a:ext cx="331959" cy="432304"/>
          </a:xfrm>
          <a:prstGeom prst="rightArrow">
            <a:avLst/>
          </a:prstGeom>
          <a:solidFill>
            <a:schemeClr val="bg2">
              <a:lumMod val="90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1B20FD-C1DA-43AB-ABD1-5D9CDF935E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855" y="3848304"/>
            <a:ext cx="4856119" cy="27315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9DD7FF-1210-4F31-8D44-028D784DFB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2506" y="3834300"/>
            <a:ext cx="4364158" cy="2731567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4F4AF0D9-0902-43B1-9442-5F1929A63C74}"/>
              </a:ext>
            </a:extLst>
          </p:cNvPr>
          <p:cNvGrpSpPr/>
          <p:nvPr/>
        </p:nvGrpSpPr>
        <p:grpSpPr>
          <a:xfrm>
            <a:off x="7265118" y="789811"/>
            <a:ext cx="3164001" cy="2966217"/>
            <a:chOff x="6547220" y="803849"/>
            <a:chExt cx="2611683" cy="252346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ADD4714-37EB-46F0-AABD-755A43A3D22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47220" y="1858244"/>
              <a:ext cx="2611683" cy="1469072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B7C0CF5-0622-4C7A-AEA2-F01F10C547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47220" y="803849"/>
              <a:ext cx="2611683" cy="14690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70417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"/>
          <p:cNvSpPr txBox="1">
            <a:spLocks noGrp="1"/>
          </p:cNvSpPr>
          <p:nvPr>
            <p:ph type="ctrTitle"/>
          </p:nvPr>
        </p:nvSpPr>
        <p:spPr>
          <a:xfrm>
            <a:off x="3762328" y="73958"/>
            <a:ext cx="8001000" cy="867834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</a:pPr>
            <a:r>
              <a:rPr lang="en-US" dirty="0"/>
              <a:t>DB Connectivity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CE7732-533C-4C8E-89DA-D61765906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3558" y="5288072"/>
            <a:ext cx="885173" cy="114551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DA4290-90C0-41F3-B502-673A6CDE8D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4825" y="1430178"/>
            <a:ext cx="1535990" cy="106441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4141C60-4EE0-484E-A9D5-18974A7D2249}"/>
              </a:ext>
            </a:extLst>
          </p:cNvPr>
          <p:cNvGrpSpPr/>
          <p:nvPr/>
        </p:nvGrpSpPr>
        <p:grpSpPr>
          <a:xfrm>
            <a:off x="5209633" y="1430178"/>
            <a:ext cx="1535990" cy="1064414"/>
            <a:chOff x="8877014" y="1754492"/>
            <a:chExt cx="1535990" cy="106441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A188CD3-A47F-4601-A992-3986F70B6E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77014" y="1754492"/>
              <a:ext cx="1535990" cy="10644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0695DC9-4611-4B49-9E6F-E7B5E3346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914522" y="2022313"/>
              <a:ext cx="730487" cy="730487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B4CC4C4-819E-41B3-AC66-A00CA604A18F}"/>
              </a:ext>
            </a:extLst>
          </p:cNvPr>
          <p:cNvGrpSpPr/>
          <p:nvPr/>
        </p:nvGrpSpPr>
        <p:grpSpPr>
          <a:xfrm>
            <a:off x="1831185" y="1461120"/>
            <a:ext cx="1535991" cy="1064414"/>
            <a:chOff x="650416" y="2973917"/>
            <a:chExt cx="1535991" cy="106441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4C7317C-F148-4E80-8A3F-87539DDB3E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0416" y="2973917"/>
              <a:ext cx="1535991" cy="1064414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810AC49-0E8C-4030-9BB7-A88FE042E6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28804" y="3290312"/>
              <a:ext cx="470380" cy="436294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31FE14E1-99CC-414B-9B5B-B88A7C2838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716027" y="3294683"/>
              <a:ext cx="470380" cy="436294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CC30745-F6A2-44E6-B6DB-1C1AC2DA80D9}"/>
              </a:ext>
            </a:extLst>
          </p:cNvPr>
          <p:cNvSpPr txBox="1"/>
          <p:nvPr/>
        </p:nvSpPr>
        <p:spPr>
          <a:xfrm>
            <a:off x="8641392" y="944670"/>
            <a:ext cx="2156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latin typeface="Century Gothic" panose="020B0502020202020204" pitchFamily="34" charset="0"/>
                <a:cs typeface="Calibri Light" panose="020F0302020204030204" pitchFamily="34" charset="0"/>
              </a:rPr>
              <a:t>Contacts Page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8B21CB-0580-49EA-8965-12146A936794}"/>
              </a:ext>
            </a:extLst>
          </p:cNvPr>
          <p:cNvSpPr txBox="1"/>
          <p:nvPr/>
        </p:nvSpPr>
        <p:spPr>
          <a:xfrm>
            <a:off x="1606046" y="944670"/>
            <a:ext cx="2156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latin typeface="Century Gothic" panose="020B0502020202020204" pitchFamily="34" charset="0"/>
                <a:cs typeface="Calibri Light" panose="020F0302020204030204" pitchFamily="34" charset="0"/>
              </a:rPr>
              <a:t>Packages Page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9D09F77-1A38-4926-8E1F-F2110442C44F}"/>
              </a:ext>
            </a:extLst>
          </p:cNvPr>
          <p:cNvSpPr txBox="1"/>
          <p:nvPr/>
        </p:nvSpPr>
        <p:spPr>
          <a:xfrm>
            <a:off x="4865354" y="921130"/>
            <a:ext cx="29731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latin typeface="Century Gothic" panose="020B0502020202020204" pitchFamily="34" charset="0"/>
                <a:cs typeface="Calibri Light" panose="020F0302020204030204" pitchFamily="34" charset="0"/>
              </a:rPr>
              <a:t>Registration Page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DEC553-178F-44FA-B151-4F2DCB9F4364}"/>
              </a:ext>
            </a:extLst>
          </p:cNvPr>
          <p:cNvSpPr txBox="1"/>
          <p:nvPr/>
        </p:nvSpPr>
        <p:spPr>
          <a:xfrm>
            <a:off x="7415672" y="4583729"/>
            <a:ext cx="278496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Node.Js</a:t>
            </a:r>
            <a:r>
              <a:rPr lang="en-CA" dirty="0"/>
              <a:t> Query</a:t>
            </a:r>
          </a:p>
          <a:p>
            <a:pPr marL="285750" indent="-285750">
              <a:buFontTx/>
              <a:buChar char="-"/>
            </a:pPr>
            <a:r>
              <a:rPr lang="en-CA" dirty="0"/>
              <a:t>First pass: table join between Agent &amp; Agency </a:t>
            </a:r>
          </a:p>
          <a:p>
            <a:pPr marL="285750" indent="-285750">
              <a:buFontTx/>
              <a:buChar char="-"/>
            </a:pPr>
            <a:r>
              <a:rPr lang="en-CA" dirty="0"/>
              <a:t>2</a:t>
            </a:r>
            <a:r>
              <a:rPr lang="en-CA" baseline="30000" dirty="0"/>
              <a:t>nd</a:t>
            </a:r>
            <a:r>
              <a:rPr lang="en-CA" dirty="0"/>
              <a:t> past: attempting to loop data query from each table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734643A-F1BA-4D63-B018-73789FDF02EF}"/>
              </a:ext>
            </a:extLst>
          </p:cNvPr>
          <p:cNvSpPr txBox="1"/>
          <p:nvPr/>
        </p:nvSpPr>
        <p:spPr>
          <a:xfrm>
            <a:off x="3464014" y="4638332"/>
            <a:ext cx="15324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node.js query loops package info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79D6A9B-22DC-49DE-9AE9-7791AB88AA7D}"/>
              </a:ext>
            </a:extLst>
          </p:cNvPr>
          <p:cNvSpPr txBox="1"/>
          <p:nvPr/>
        </p:nvSpPr>
        <p:spPr>
          <a:xfrm>
            <a:off x="1740169" y="3247431"/>
            <a:ext cx="2479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Pug Template engine posts data to webpage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E0DBF31-6C02-43E2-B62B-AA0680926BB0}"/>
              </a:ext>
            </a:extLst>
          </p:cNvPr>
          <p:cNvSpPr txBox="1"/>
          <p:nvPr/>
        </p:nvSpPr>
        <p:spPr>
          <a:xfrm>
            <a:off x="5162500" y="2798956"/>
            <a:ext cx="2105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html syntax: form submission &amp; validation 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F66DCC0F-D0AF-4E33-94C6-D2700A776B59}"/>
              </a:ext>
            </a:extLst>
          </p:cNvPr>
          <p:cNvSpPr/>
          <p:nvPr/>
        </p:nvSpPr>
        <p:spPr>
          <a:xfrm rot="16200000">
            <a:off x="2366682" y="2708847"/>
            <a:ext cx="530113" cy="3541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F5C990A-3707-48C5-9714-D42ED2A137E2}"/>
              </a:ext>
            </a:extLst>
          </p:cNvPr>
          <p:cNvSpPr txBox="1"/>
          <p:nvPr/>
        </p:nvSpPr>
        <p:spPr>
          <a:xfrm>
            <a:off x="8781144" y="3183030"/>
            <a:ext cx="21562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Pug Template engine posts data to webpage </a:t>
            </a: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2823001A-3167-488A-AD6D-030E3A91BE6D}"/>
              </a:ext>
            </a:extLst>
          </p:cNvPr>
          <p:cNvSpPr/>
          <p:nvPr/>
        </p:nvSpPr>
        <p:spPr>
          <a:xfrm rot="16200000">
            <a:off x="9267578" y="2740899"/>
            <a:ext cx="530113" cy="3541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ECA57CB2-4D77-45F7-B05F-A4E6D0F6DD26}"/>
              </a:ext>
            </a:extLst>
          </p:cNvPr>
          <p:cNvSpPr/>
          <p:nvPr/>
        </p:nvSpPr>
        <p:spPr>
          <a:xfrm rot="13446760">
            <a:off x="3171886" y="3944807"/>
            <a:ext cx="530113" cy="3541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50BE0F22-14E2-4B11-A2EC-F16C0E694EA2}"/>
              </a:ext>
            </a:extLst>
          </p:cNvPr>
          <p:cNvSpPr/>
          <p:nvPr/>
        </p:nvSpPr>
        <p:spPr>
          <a:xfrm rot="13104277">
            <a:off x="4897444" y="5075353"/>
            <a:ext cx="530113" cy="3541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CB30688E-2E66-4657-8727-3D3471D22C0D}"/>
              </a:ext>
            </a:extLst>
          </p:cNvPr>
          <p:cNvSpPr/>
          <p:nvPr/>
        </p:nvSpPr>
        <p:spPr>
          <a:xfrm rot="5400000">
            <a:off x="5427854" y="4021828"/>
            <a:ext cx="1443125" cy="4558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433B834D-0ADE-43A3-B8DC-B1D280B17EE2}"/>
              </a:ext>
            </a:extLst>
          </p:cNvPr>
          <p:cNvSpPr/>
          <p:nvPr/>
        </p:nvSpPr>
        <p:spPr>
          <a:xfrm rot="19251042">
            <a:off x="6913702" y="5019094"/>
            <a:ext cx="530113" cy="3541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43BB620F-48EC-4171-8B3F-3E6CFD03E435}"/>
              </a:ext>
            </a:extLst>
          </p:cNvPr>
          <p:cNvSpPr/>
          <p:nvPr/>
        </p:nvSpPr>
        <p:spPr>
          <a:xfrm rot="18989374">
            <a:off x="8261278" y="4000316"/>
            <a:ext cx="530113" cy="3541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Arrow: Curved Left 7">
            <a:extLst>
              <a:ext uri="{FF2B5EF4-FFF2-40B4-BE49-F238E27FC236}">
                <a16:creationId xmlns:a16="http://schemas.microsoft.com/office/drawing/2014/main" id="{80C4000A-6DF2-4544-B89C-74C13386E447}"/>
              </a:ext>
            </a:extLst>
          </p:cNvPr>
          <p:cNvSpPr/>
          <p:nvPr/>
        </p:nvSpPr>
        <p:spPr>
          <a:xfrm rot="18678608">
            <a:off x="3659339" y="3722377"/>
            <a:ext cx="156882" cy="338313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45" name="Arrow: Curved Left 44">
            <a:extLst>
              <a:ext uri="{FF2B5EF4-FFF2-40B4-BE49-F238E27FC236}">
                <a16:creationId xmlns:a16="http://schemas.microsoft.com/office/drawing/2014/main" id="{EC2CBB57-5B2C-425D-BB44-63D8B02AF6AE}"/>
              </a:ext>
            </a:extLst>
          </p:cNvPr>
          <p:cNvSpPr/>
          <p:nvPr/>
        </p:nvSpPr>
        <p:spPr>
          <a:xfrm rot="8367489">
            <a:off x="3119173" y="4212944"/>
            <a:ext cx="156882" cy="338313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5796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9711056-0B5C-4940-81B5-AA3A56386A35}"/>
              </a:ext>
            </a:extLst>
          </p:cNvPr>
          <p:cNvSpPr/>
          <p:nvPr/>
        </p:nvSpPr>
        <p:spPr>
          <a:xfrm>
            <a:off x="332386" y="1314925"/>
            <a:ext cx="11657501" cy="458711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  <a:p>
            <a:pPr marL="3429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  <a:p>
            <a:pPr marL="3429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83" name="Google Shape;183;p5"/>
          <p:cNvSpPr txBox="1">
            <a:spLocks noGrp="1"/>
          </p:cNvSpPr>
          <p:nvPr>
            <p:ph type="ctrTitle"/>
          </p:nvPr>
        </p:nvSpPr>
        <p:spPr>
          <a:xfrm>
            <a:off x="4234644" y="181260"/>
            <a:ext cx="8001000" cy="867834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</a:pPr>
            <a:r>
              <a:rPr lang="en-US" cap="none" dirty="0"/>
              <a:t>Obstacles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324868-9EFA-4EDC-A5FC-EF0AD017168F}"/>
              </a:ext>
            </a:extLst>
          </p:cNvPr>
          <p:cNvSpPr txBox="1"/>
          <p:nvPr/>
        </p:nvSpPr>
        <p:spPr>
          <a:xfrm>
            <a:off x="753035" y="1924356"/>
            <a:ext cx="11173284" cy="4093428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lvl="1"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</a:rPr>
              <a:t>External Factors</a:t>
            </a:r>
          </a:p>
          <a:p>
            <a:pPr marL="3429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Change in environment: Moving to remote collaboration on the fly</a:t>
            </a:r>
          </a:p>
          <a:p>
            <a:pPr marL="3429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Communication: Implementing new collaboration tools and methodology</a:t>
            </a:r>
          </a:p>
          <a:p>
            <a:pPr marL="3429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Timeline: Compressing the learning curve on remote collaboration while executing the project with newly learned tools/tech</a:t>
            </a:r>
          </a:p>
          <a:p>
            <a:pPr marL="3429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/>
              </a:solidFill>
            </a:endParaRPr>
          </a:p>
          <a:p>
            <a:pPr lvl="4"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</a:rPr>
              <a:t>Technical Factors</a:t>
            </a:r>
          </a:p>
          <a:p>
            <a:pPr marL="3429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  <a:p>
            <a:pPr marL="3429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  <a:p>
            <a:pPr marL="342900" lvl="7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  <a:p>
            <a:endParaRPr lang="en-CA"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rgbClr val="000000"/>
      </a:dk1>
      <a:lt1>
        <a:srgbClr val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BAD3352319A2D4E810E3D0E0A00641B" ma:contentTypeVersion="2" ma:contentTypeDescription="Create a new document." ma:contentTypeScope="" ma:versionID="eee408ebfd914234e94fd330a69a370e">
  <xsd:schema xmlns:xsd="http://www.w3.org/2001/XMLSchema" xmlns:xs="http://www.w3.org/2001/XMLSchema" xmlns:p="http://schemas.microsoft.com/office/2006/metadata/properties" xmlns:ns2="9d243ae6-3cc4-41dd-a2d6-8e477b7010ef" targetNamespace="http://schemas.microsoft.com/office/2006/metadata/properties" ma:root="true" ma:fieldsID="bfcee8cbffa5f594f1b84f272b29fedc" ns2:_="">
    <xsd:import namespace="9d243ae6-3cc4-41dd-a2d6-8e477b7010e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243ae6-3cc4-41dd-a2d6-8e477b7010e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2194102-9937-41E0-8004-0C0137E2B26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F455BBF0-D579-494B-9E20-00B98EB0C6E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3934984-907A-4C00-8969-D29FBCE3B39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d243ae6-3cc4-41dd-a2d6-8e477b7010e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479</TotalTime>
  <Words>366</Words>
  <Application>Microsoft Office PowerPoint</Application>
  <PresentationFormat>Widescreen</PresentationFormat>
  <Paragraphs>70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Noto Sans Symbols</vt:lpstr>
      <vt:lpstr>Bradley Hand ITC</vt:lpstr>
      <vt:lpstr>Century Gothic</vt:lpstr>
      <vt:lpstr>Cambria</vt:lpstr>
      <vt:lpstr>Arial</vt:lpstr>
      <vt:lpstr>Slice</vt:lpstr>
      <vt:lpstr>WINTECH.COM</vt:lpstr>
      <vt:lpstr>Team &amp; Tasks</vt:lpstr>
      <vt:lpstr>Project Objective</vt:lpstr>
      <vt:lpstr>PowerPoint Presentation</vt:lpstr>
      <vt:lpstr>From Concept to Implementation</vt:lpstr>
      <vt:lpstr>DB Connectivity</vt:lpstr>
      <vt:lpstr>Obstacles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WINTECH.COM</dc:title>
  <dc:creator>Irada Shamilova</dc:creator>
  <cp:lastModifiedBy>Colin MacDonald</cp:lastModifiedBy>
  <cp:revision>65</cp:revision>
  <dcterms:created xsi:type="dcterms:W3CDTF">2020-01-24T18:23:15Z</dcterms:created>
  <dcterms:modified xsi:type="dcterms:W3CDTF">2020-03-20T22:12:53Z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0x0101003BAD3352319A2D4E810E3D0E0A00641B</vt:lpwstr>
  </property>
</Properties>
</file>